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87" r:id="rId5"/>
    <p:sldId id="268" r:id="rId6"/>
    <p:sldId id="292" r:id="rId7"/>
    <p:sldId id="286" r:id="rId8"/>
    <p:sldId id="290" r:id="rId9"/>
    <p:sldId id="288" r:id="rId10"/>
    <p:sldId id="262" r:id="rId11"/>
    <p:sldId id="291" r:id="rId12"/>
    <p:sldId id="293" r:id="rId13"/>
    <p:sldId id="29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CC20-C57C-1948-4AF9-17789D39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4878D-424D-44B7-3F99-1077337F8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6D675-F09C-A5A6-30C5-1FDE1A57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FABE9-A394-F5A9-F5A8-FEC790EE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4FBAB-2CB8-DEB4-75DF-949B745A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693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38C4-B835-6F08-18B3-2DC6AC7A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AA83F-EB12-D867-0497-A8B2FC6E7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0C0D-0121-0655-59E6-12C2961D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5FB61-16A5-975A-4383-1E73711A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61A5-0964-B747-2258-8C138265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956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552DA-C7C4-D81D-2878-7977AD3D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37F97-BC8C-8A4B-0023-D0B83CEA0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274F5-7C68-D31C-9D55-20182537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3D24-AE19-AE3F-23F3-403628CE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BEEFF-8E61-36BB-6CEB-091D4F55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796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E93C-B148-5D52-CE7F-180DA0FD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336E-2BA9-1146-225E-3678D5DE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F0A1-E7B8-8F21-D01E-344249EE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A1B3-EC37-A085-4F01-C93C2E04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352E-28B0-76B2-65C6-546EA682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801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80FC-FD22-E207-3917-7911CDFB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2C2EE-3B27-4EE6-796F-2750BDA07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394EC-C861-6474-763E-F62331A6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B2B92-834B-2BFF-E196-8D166BD7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9CC7A-DDED-9A98-4D29-4875B82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216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89CE-06DC-9CA3-4627-1D206EE6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9EF8-9059-9FA9-36DE-53DDB3AEC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AF03A-B535-B784-3492-FAC2E4FF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C1699-B8E0-5D8F-7D59-9976B3DF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84EA8-9BB5-8444-7AFD-6F1519EB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C2621-770C-DF0F-BC8E-5E71A51A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830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05BC-B70C-9B9E-3358-EEC8263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C62C9-8BDC-1ED9-FD1F-EFC74CA25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E5700-D3D5-981B-C2AC-08891E66F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A6F48-6311-A440-FBEF-15C6D0FA3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82DA1F-1FD5-DE03-3E7F-D51200C3F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2D692-AEDA-88ED-9F34-1E583A09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BDE80-3E19-FA05-4BB2-2B32707C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D762D-7BA6-1F86-B651-A352250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644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2C79-F51E-CE1D-DF8F-D2B63221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27840-7B08-31E1-08B7-B4ACB3B3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35F3A-5326-E0FF-F4DF-83EAD2EC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F6E5D-6047-A85D-6838-A14FEEDF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50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618E2-A754-5BC6-B081-D57DCB18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3A554-091E-397F-38A4-51DC4FDD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8AA85-392E-4FC0-7AB7-09EBC525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491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7001-2572-D65B-61EC-739D1058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EA02-C95E-96FC-3E45-C48300E3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EFD96-66BE-55C0-FB12-85B8B834E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C6618-4D06-4F00-D582-8F1597E7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607C2-183C-7626-8088-51778FC0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41D5A-ED72-E989-94F6-3F852037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83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9151-14C4-B063-98E7-E9DF4AC8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43688-5C09-EE01-FFBC-BA1847E81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A9936-F64B-DDC9-BE54-24892C329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9F142-CBD5-1806-9DDE-C2BDBB03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E0B3B-54C5-5A78-3C66-03F8209B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1BF82-F8FB-CE20-5B7C-4123B7A6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707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EA2A8-8433-E8B6-B7F4-A683E576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1A6B-BB2A-0C90-DE85-CF42E5064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5BEC6-3670-8886-C7FF-89910B9CA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EF401-9038-4C9A-8EE5-1CE5EB1F0DC6}" type="datetimeFigureOut">
              <a:rPr lang="en-NZ" smtClean="0"/>
              <a:t>7/07/2024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0FF70-2642-145E-17F0-037B57BF4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F23B-FAC0-A9C8-ECB3-502AD585B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9885BA-793F-4B18-9949-F12527F17C1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440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eye&#10;&#10;Description automatically generated">
            <a:extLst>
              <a:ext uri="{FF2B5EF4-FFF2-40B4-BE49-F238E27FC236}">
                <a16:creationId xmlns:a16="http://schemas.microsoft.com/office/drawing/2014/main" id="{14B7890C-B31A-745B-F263-A2FBE49B7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a person's eye&#10;&#10;Description automatically generated">
            <a:extLst>
              <a:ext uri="{FF2B5EF4-FFF2-40B4-BE49-F238E27FC236}">
                <a16:creationId xmlns:a16="http://schemas.microsoft.com/office/drawing/2014/main" id="{FFA15644-537C-9676-B407-B5A86AAEA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495905C-6502-8C66-4837-A90DC4CBD867}"/>
              </a:ext>
            </a:extLst>
          </p:cNvPr>
          <p:cNvGraphicFramePr>
            <a:graphicFrameLocks/>
          </p:cNvGraphicFramePr>
          <p:nvPr/>
        </p:nvGraphicFramePr>
        <p:xfrm>
          <a:off x="838201" y="1371600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327418212"/>
                    </a:ext>
                  </a:extLst>
                </a:gridCol>
                <a:gridCol w="3180080">
                  <a:extLst>
                    <a:ext uri="{9D8B030D-6E8A-4147-A177-3AD203B41FA5}">
                      <a16:colId xmlns:a16="http://schemas.microsoft.com/office/drawing/2014/main" val="491612274"/>
                    </a:ext>
                  </a:extLst>
                </a:gridCol>
                <a:gridCol w="4058917">
                  <a:extLst>
                    <a:ext uri="{9D8B030D-6E8A-4147-A177-3AD203B41FA5}">
                      <a16:colId xmlns:a16="http://schemas.microsoft.com/office/drawing/2014/main" val="930057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Passion Prediction 1</a:t>
                      </a:r>
                    </a:p>
                    <a:p>
                      <a:r>
                        <a:rPr lang="en-NZ" dirty="0"/>
                        <a:t>Mark 8:31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Passion Prediction 2</a:t>
                      </a:r>
                    </a:p>
                    <a:p>
                      <a:r>
                        <a:rPr lang="en-NZ" dirty="0"/>
                        <a:t>Mark 9:31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Passion Prediction 3</a:t>
                      </a:r>
                    </a:p>
                    <a:p>
                      <a:r>
                        <a:rPr lang="en-NZ" dirty="0"/>
                        <a:t>Mark 10:33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5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  <a:p>
                      <a:r>
                        <a:rPr lang="en-NZ" dirty="0"/>
                        <a:t>Son of man must suffer,</a:t>
                      </a:r>
                    </a:p>
                    <a:p>
                      <a:r>
                        <a:rPr lang="en-NZ" dirty="0"/>
                        <a:t>be rejected,</a:t>
                      </a:r>
                    </a:p>
                    <a:p>
                      <a:r>
                        <a:rPr lang="en-NZ" dirty="0"/>
                        <a:t>by elders/chief priests/scribes</a:t>
                      </a:r>
                    </a:p>
                    <a:p>
                      <a:endParaRPr lang="en-NZ" dirty="0"/>
                    </a:p>
                    <a:p>
                      <a:r>
                        <a:rPr lang="en-NZ" dirty="0"/>
                        <a:t>Be killed,</a:t>
                      </a:r>
                    </a:p>
                    <a:p>
                      <a:r>
                        <a:rPr lang="en-NZ" dirty="0"/>
                        <a:t>after three days rise again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  <a:p>
                      <a:r>
                        <a:rPr lang="en-NZ" dirty="0"/>
                        <a:t>Son of man to be delivered </a:t>
                      </a:r>
                    </a:p>
                    <a:p>
                      <a:r>
                        <a:rPr lang="en-NZ" dirty="0"/>
                        <a:t>into hands of men</a:t>
                      </a:r>
                    </a:p>
                    <a:p>
                      <a:endParaRPr lang="en-NZ" dirty="0"/>
                    </a:p>
                    <a:p>
                      <a:endParaRPr lang="en-NZ" dirty="0"/>
                    </a:p>
                    <a:p>
                      <a:r>
                        <a:rPr lang="en-NZ" dirty="0"/>
                        <a:t>They will kill Him,</a:t>
                      </a:r>
                    </a:p>
                    <a:p>
                      <a:r>
                        <a:rPr lang="en-NZ" dirty="0"/>
                        <a:t>after three days rise again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In Jerusalem the Son of Man</a:t>
                      </a:r>
                    </a:p>
                    <a:p>
                      <a:r>
                        <a:rPr lang="en-NZ" dirty="0"/>
                        <a:t>will be delivered to chief priests/scribes</a:t>
                      </a:r>
                    </a:p>
                    <a:p>
                      <a:r>
                        <a:rPr lang="en-NZ" dirty="0"/>
                        <a:t>who will condemn Him to death,</a:t>
                      </a:r>
                    </a:p>
                    <a:p>
                      <a:r>
                        <a:rPr lang="en-NZ" dirty="0"/>
                        <a:t>hand Him over to the Gentiles,</a:t>
                      </a:r>
                    </a:p>
                    <a:p>
                      <a:r>
                        <a:rPr lang="en-NZ" dirty="0"/>
                        <a:t>who will mock, spit upon, scourge,</a:t>
                      </a:r>
                    </a:p>
                    <a:p>
                      <a:r>
                        <a:rPr lang="en-NZ" dirty="0"/>
                        <a:t>and kill Him,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after three days rise 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85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Indirect speech</a:t>
                      </a:r>
                    </a:p>
                    <a:p>
                      <a:r>
                        <a:rPr lang="en-NZ" dirty="0"/>
                        <a:t>“follow” (8:34)</a:t>
                      </a:r>
                    </a:p>
                    <a:p>
                      <a:r>
                        <a:rPr lang="en-NZ" dirty="0"/>
                        <a:t>“whoever wishes” (8:34)</a:t>
                      </a:r>
                    </a:p>
                    <a:p>
                      <a:r>
                        <a:rPr lang="en-NZ" dirty="0"/>
                        <a:t>Save live/lose life</a:t>
                      </a:r>
                    </a:p>
                    <a:p>
                      <a:r>
                        <a:rPr lang="en-NZ" dirty="0"/>
                        <a:t>Peter rebukes (8:32)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Direct speech</a:t>
                      </a:r>
                    </a:p>
                    <a:p>
                      <a:r>
                        <a:rPr lang="en-NZ" dirty="0"/>
                        <a:t>“follow” (9:38)</a:t>
                      </a:r>
                    </a:p>
                    <a:p>
                      <a:r>
                        <a:rPr lang="en-NZ" dirty="0"/>
                        <a:t>“if anyone wishes” (9:35)</a:t>
                      </a:r>
                    </a:p>
                    <a:p>
                      <a:r>
                        <a:rPr lang="en-NZ" dirty="0"/>
                        <a:t>First/last</a:t>
                      </a:r>
                    </a:p>
                    <a:p>
                      <a:r>
                        <a:rPr lang="en-NZ" dirty="0"/>
                        <a:t>Disciples quarrel (9:33-34)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Direct speech + detail</a:t>
                      </a:r>
                    </a:p>
                    <a:p>
                      <a:r>
                        <a:rPr lang="en-NZ" dirty="0"/>
                        <a:t>“follow” (10:32)</a:t>
                      </a:r>
                    </a:p>
                    <a:p>
                      <a:r>
                        <a:rPr lang="en-NZ" dirty="0"/>
                        <a:t>“whoever wishes” (10:43)</a:t>
                      </a:r>
                    </a:p>
                    <a:p>
                      <a:r>
                        <a:rPr lang="en-NZ" dirty="0"/>
                        <a:t>Great/least</a:t>
                      </a:r>
                    </a:p>
                    <a:p>
                      <a:r>
                        <a:rPr lang="en-NZ" dirty="0"/>
                        <a:t>Brothers petition (10:35-39)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835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29CE83-C453-430E-36BA-46CDE8FF5A9D}"/>
              </a:ext>
            </a:extLst>
          </p:cNvPr>
          <p:cNvSpPr txBox="1"/>
          <p:nvPr/>
        </p:nvSpPr>
        <p:spPr>
          <a:xfrm>
            <a:off x="838201" y="5633591"/>
            <a:ext cx="1180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D4A886"/>
                </a:solidFill>
              </a:rPr>
              <a:t>See also: Mat 16:21, 17:12, 20:18-19</a:t>
            </a:r>
          </a:p>
          <a:p>
            <a:r>
              <a:rPr lang="en-NZ" sz="3200" b="1" dirty="0">
                <a:solidFill>
                  <a:srgbClr val="D4A886"/>
                </a:solidFill>
              </a:rPr>
              <a:t>                      Luk  9:22, 17:25, 18:31-32, </a:t>
            </a:r>
          </a:p>
        </p:txBody>
      </p:sp>
    </p:spTree>
    <p:extLst>
      <p:ext uri="{BB962C8B-B14F-4D97-AF65-F5344CB8AC3E}">
        <p14:creationId xmlns:p14="http://schemas.microsoft.com/office/powerpoint/2010/main" val="303014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AC18532-EACA-BA32-EA1E-398794F9A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64743C-36FD-6BD7-DC13-C344B28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25B51-0357-7C42-B205-95C1C6E9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96219"/>
          </a:xfrm>
        </p:spPr>
        <p:txBody>
          <a:bodyPr>
            <a:normAutofit/>
          </a:bodyPr>
          <a:lstStyle/>
          <a:p>
            <a:r>
              <a:rPr lang="en-AU" sz="3200" u="sng" dirty="0">
                <a:solidFill>
                  <a:srgbClr val="813920"/>
                </a:solidFill>
                <a:latin typeface="Arial Black" panose="020B0A04020102020204" pitchFamily="34" charset="0"/>
              </a:rPr>
              <a:t>The example:</a:t>
            </a:r>
          </a:p>
          <a:p>
            <a:endParaRPr lang="en-AU" sz="1600" u="sng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Luke 24:25-26, 46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Acts 3:18, 17:2-3, 26:22-23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1 Corinthians 15:3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Hebrews 13:11-12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Isaiah 53:3-12</a:t>
            </a:r>
          </a:p>
          <a:p>
            <a:pPr marL="0" indent="0">
              <a:buNone/>
            </a:pP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0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AC18532-EACA-BA32-EA1E-398794F9A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64743C-36FD-6BD7-DC13-C344B28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25B51-0357-7C42-B205-95C1C6E9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96219"/>
          </a:xfrm>
        </p:spPr>
        <p:txBody>
          <a:bodyPr>
            <a:normAutofit/>
          </a:bodyPr>
          <a:lstStyle/>
          <a:p>
            <a:r>
              <a:rPr lang="en-AU" sz="3200" u="sng" dirty="0">
                <a:solidFill>
                  <a:srgbClr val="813920"/>
                </a:solidFill>
                <a:latin typeface="Arial Black" panose="020B0A04020102020204" pitchFamily="34" charset="0"/>
              </a:rPr>
              <a:t>The expectation:</a:t>
            </a:r>
          </a:p>
          <a:p>
            <a:endParaRPr lang="en-AU" sz="1600" u="sng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AU" sz="3200" dirty="0" err="1">
                <a:solidFill>
                  <a:srgbClr val="813920"/>
                </a:solidFill>
                <a:latin typeface="Arial Black" panose="020B0A04020102020204" pitchFamily="34" charset="0"/>
              </a:rPr>
              <a:t>cf</a:t>
            </a: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 Matthew 10:38, 16:24 &amp; Luke 9:23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1 Peter 1:6, 2:19, 3:14, 17, 4:1-2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2 Timothy 1:8, 2:3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Philippians 1:29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1 Thessalonians 3:3-4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Rom 5:3</a:t>
            </a:r>
          </a:p>
          <a:p>
            <a:pPr marL="0" indent="0">
              <a:buNone/>
            </a:pP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4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AC18532-EACA-BA32-EA1E-398794F9A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64743C-36FD-6BD7-DC13-C344B28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25B51-0357-7C42-B205-95C1C6E9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96219"/>
          </a:xfrm>
        </p:spPr>
        <p:txBody>
          <a:bodyPr>
            <a:normAutofit/>
          </a:bodyPr>
          <a:lstStyle/>
          <a:p>
            <a:r>
              <a:rPr lang="en-AU" sz="3200" u="sng" dirty="0">
                <a:solidFill>
                  <a:srgbClr val="813920"/>
                </a:solidFill>
                <a:latin typeface="Arial Black" panose="020B0A04020102020204" pitchFamily="34" charset="0"/>
              </a:rPr>
              <a:t>The example:</a:t>
            </a: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 set by Christ</a:t>
            </a:r>
            <a:endParaRPr lang="en-AU" sz="3200" u="sng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endParaRPr lang="en-AU" sz="3200" u="sng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r>
              <a:rPr lang="en-AU" sz="3200" u="sng" dirty="0">
                <a:solidFill>
                  <a:srgbClr val="813920"/>
                </a:solidFill>
                <a:latin typeface="Arial Black" panose="020B0A04020102020204" pitchFamily="34" charset="0"/>
              </a:rPr>
              <a:t>The expectation:</a:t>
            </a: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 follow in His way</a:t>
            </a:r>
            <a:endParaRPr lang="en-AU" sz="3200" u="sng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endParaRPr lang="en-AU" sz="3200" u="sng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r>
              <a:rPr lang="en-AU" sz="3200" u="sng" dirty="0">
                <a:solidFill>
                  <a:srgbClr val="813920"/>
                </a:solidFill>
                <a:latin typeface="Arial Black" panose="020B0A04020102020204" pitchFamily="34" charset="0"/>
              </a:rPr>
              <a:t>The experience</a:t>
            </a: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 . . . ?</a:t>
            </a:r>
            <a:endParaRPr lang="en-AU" sz="3200" u="sng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7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a person's eye&#10;&#10;Description automatically generated">
            <a:extLst>
              <a:ext uri="{FF2B5EF4-FFF2-40B4-BE49-F238E27FC236}">
                <a16:creationId xmlns:a16="http://schemas.microsoft.com/office/drawing/2014/main" id="{FFA15644-537C-9676-B407-B5A86AAEA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FF5369-180E-562E-069D-4FE908DE2BA8}"/>
              </a:ext>
            </a:extLst>
          </p:cNvPr>
          <p:cNvSpPr txBox="1"/>
          <p:nvPr/>
        </p:nvSpPr>
        <p:spPr>
          <a:xfrm>
            <a:off x="538480" y="1535533"/>
            <a:ext cx="11805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0" b="1" dirty="0">
                <a:solidFill>
                  <a:srgbClr val="D4A886"/>
                </a:solidFill>
              </a:rPr>
              <a:t>THE GLORIOUS PRIZE</a:t>
            </a:r>
          </a:p>
          <a:p>
            <a:r>
              <a:rPr lang="en-NZ" sz="8000" b="1" dirty="0">
                <a:solidFill>
                  <a:srgbClr val="D4A886"/>
                </a:solidFill>
              </a:rPr>
              <a:t>COMES WITH A</a:t>
            </a:r>
          </a:p>
          <a:p>
            <a:r>
              <a:rPr lang="en-NZ" sz="8000" b="1" dirty="0">
                <a:solidFill>
                  <a:srgbClr val="D4A886"/>
                </a:solidFill>
              </a:rPr>
              <a:t>SUFFERING PRICE</a:t>
            </a:r>
          </a:p>
        </p:txBody>
      </p:sp>
    </p:spTree>
    <p:extLst>
      <p:ext uri="{BB962C8B-B14F-4D97-AF65-F5344CB8AC3E}">
        <p14:creationId xmlns:p14="http://schemas.microsoft.com/office/powerpoint/2010/main" val="374474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eye&#10;&#10;Description automatically generated">
            <a:extLst>
              <a:ext uri="{FF2B5EF4-FFF2-40B4-BE49-F238E27FC236}">
                <a16:creationId xmlns:a16="http://schemas.microsoft.com/office/drawing/2014/main" id="{1772B7E7-CD30-1DCC-53F1-07EE69C7D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AC18532-EACA-BA32-EA1E-398794F9A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64743C-36FD-6BD7-DC13-C344B28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prize?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25B51-0357-7C42-B205-95C1C6E9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96219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Mark 9:2-8</a:t>
            </a:r>
          </a:p>
        </p:txBody>
      </p:sp>
    </p:spTree>
    <p:extLst>
      <p:ext uri="{BB962C8B-B14F-4D97-AF65-F5344CB8AC3E}">
        <p14:creationId xmlns:p14="http://schemas.microsoft.com/office/powerpoint/2010/main" val="308956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AC18532-EACA-BA32-EA1E-398794F9A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64743C-36FD-6BD7-DC13-C344B28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prize?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25B51-0357-7C42-B205-95C1C6E9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96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u="sng" dirty="0">
                <a:solidFill>
                  <a:srgbClr val="813920"/>
                </a:solidFill>
                <a:latin typeface="Arial Black" panose="020B0A04020102020204" pitchFamily="34" charset="0"/>
              </a:rPr>
              <a:t>Shekinah:</a:t>
            </a: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                The glory of the divine presence</a:t>
            </a:r>
          </a:p>
          <a:p>
            <a:pPr marL="0" indent="0">
              <a:buNone/>
            </a:pP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AU" sz="3200" u="sng" dirty="0">
                <a:solidFill>
                  <a:srgbClr val="813920"/>
                </a:solidFill>
                <a:latin typeface="Arial Black" panose="020B0A04020102020204" pitchFamily="34" charset="0"/>
              </a:rPr>
              <a:t>Described in O.T. with:</a:t>
            </a: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                 Light/bright/white, cloud,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                 flame/fire, loud voice,</a:t>
            </a:r>
          </a:p>
          <a:p>
            <a:pPr marL="0" indent="0">
              <a:buNone/>
            </a:pPr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                 thundering, lightning</a:t>
            </a:r>
          </a:p>
        </p:txBody>
      </p:sp>
    </p:spTree>
    <p:extLst>
      <p:ext uri="{BB962C8B-B14F-4D97-AF65-F5344CB8AC3E}">
        <p14:creationId xmlns:p14="http://schemas.microsoft.com/office/powerpoint/2010/main" val="385075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a person's eye&#10;&#10;Description automatically generated">
            <a:extLst>
              <a:ext uri="{FF2B5EF4-FFF2-40B4-BE49-F238E27FC236}">
                <a16:creationId xmlns:a16="http://schemas.microsoft.com/office/drawing/2014/main" id="{FFA15644-537C-9676-B407-B5A86AAEA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AA0805-283F-099B-5FD9-914F2ADFB23B}"/>
              </a:ext>
            </a:extLst>
          </p:cNvPr>
          <p:cNvGraphicFramePr>
            <a:graphicFrameLocks noGrp="1"/>
          </p:cNvGraphicFramePr>
          <p:nvPr/>
        </p:nvGraphicFramePr>
        <p:xfrm>
          <a:off x="955040" y="2125980"/>
          <a:ext cx="812799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240">
                  <a:extLst>
                    <a:ext uri="{9D8B030D-6E8A-4147-A177-3AD203B41FA5}">
                      <a16:colId xmlns:a16="http://schemas.microsoft.com/office/drawing/2014/main" val="204250928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54720356"/>
                    </a:ext>
                  </a:extLst>
                </a:gridCol>
                <a:gridCol w="2600959">
                  <a:extLst>
                    <a:ext uri="{9D8B030D-6E8A-4147-A177-3AD203B41FA5}">
                      <a16:colId xmlns:a16="http://schemas.microsoft.com/office/drawing/2014/main" val="1206600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Compare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Exodus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3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Six days</a:t>
                      </a:r>
                    </a:p>
                    <a:p>
                      <a:r>
                        <a:rPr lang="en-NZ" dirty="0"/>
                        <a:t>Jesus/Joshua</a:t>
                      </a:r>
                    </a:p>
                    <a:p>
                      <a:r>
                        <a:rPr lang="en-NZ" dirty="0"/>
                        <a:t>Three named disciples</a:t>
                      </a:r>
                    </a:p>
                    <a:p>
                      <a:r>
                        <a:rPr lang="en-NZ" dirty="0"/>
                        <a:t>Ascent of mountain</a:t>
                      </a:r>
                    </a:p>
                    <a:p>
                      <a:r>
                        <a:rPr lang="en-NZ" dirty="0"/>
                        <a:t>Transfiguration</a:t>
                      </a:r>
                    </a:p>
                    <a:p>
                      <a:r>
                        <a:rPr lang="en-NZ" dirty="0"/>
                        <a:t>Moses</a:t>
                      </a:r>
                    </a:p>
                    <a:p>
                      <a:r>
                        <a:rPr lang="en-NZ" dirty="0"/>
                        <a:t>“Converse” (</a:t>
                      </a:r>
                      <a:r>
                        <a:rPr lang="en-NZ" dirty="0" err="1"/>
                        <a:t>syllaleo</a:t>
                      </a:r>
                      <a:r>
                        <a:rPr lang="en-NZ" dirty="0"/>
                        <a:t>)</a:t>
                      </a:r>
                    </a:p>
                    <a:p>
                      <a:r>
                        <a:rPr lang="en-NZ" dirty="0"/>
                        <a:t>Tabernacle</a:t>
                      </a:r>
                    </a:p>
                    <a:p>
                      <a:r>
                        <a:rPr lang="en-NZ" dirty="0"/>
                        <a:t>Fear of onlookers</a:t>
                      </a:r>
                    </a:p>
                    <a:p>
                      <a:r>
                        <a:rPr lang="en-NZ" dirty="0"/>
                        <a:t>Cloud</a:t>
                      </a:r>
                    </a:p>
                    <a:p>
                      <a:r>
                        <a:rPr lang="en-NZ" dirty="0"/>
                        <a:t>Voice out of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9:2a</a:t>
                      </a:r>
                    </a:p>
                    <a:p>
                      <a:r>
                        <a:rPr lang="en-NZ" dirty="0"/>
                        <a:t>9:2-13</a:t>
                      </a:r>
                    </a:p>
                    <a:p>
                      <a:r>
                        <a:rPr lang="en-NZ" dirty="0"/>
                        <a:t>9:2a</a:t>
                      </a:r>
                    </a:p>
                    <a:p>
                      <a:r>
                        <a:rPr lang="en-NZ" dirty="0"/>
                        <a:t>9:2b</a:t>
                      </a:r>
                    </a:p>
                    <a:p>
                      <a:r>
                        <a:rPr lang="en-NZ" dirty="0"/>
                        <a:t>9:2b-3</a:t>
                      </a:r>
                    </a:p>
                    <a:p>
                      <a:r>
                        <a:rPr lang="en-NZ" dirty="0"/>
                        <a:t>9:4</a:t>
                      </a:r>
                    </a:p>
                    <a:p>
                      <a:r>
                        <a:rPr lang="en-NZ" dirty="0"/>
                        <a:t>9:4</a:t>
                      </a:r>
                    </a:p>
                    <a:p>
                      <a:r>
                        <a:rPr lang="en-NZ" dirty="0"/>
                        <a:t>9:5</a:t>
                      </a:r>
                    </a:p>
                    <a:p>
                      <a:r>
                        <a:rPr lang="en-NZ" dirty="0"/>
                        <a:t>9:6</a:t>
                      </a:r>
                    </a:p>
                    <a:p>
                      <a:r>
                        <a:rPr lang="en-NZ" dirty="0"/>
                        <a:t>9:7b</a:t>
                      </a:r>
                    </a:p>
                    <a:p>
                      <a:r>
                        <a:rPr lang="en-NZ" dirty="0"/>
                        <a:t>9:7b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24:16</a:t>
                      </a:r>
                    </a:p>
                    <a:p>
                      <a:r>
                        <a:rPr lang="en-NZ" dirty="0"/>
                        <a:t>24:13</a:t>
                      </a:r>
                    </a:p>
                    <a:p>
                      <a:r>
                        <a:rPr lang="en-NZ" dirty="0"/>
                        <a:t>24:1, 9</a:t>
                      </a:r>
                    </a:p>
                    <a:p>
                      <a:r>
                        <a:rPr lang="en-NZ" dirty="0"/>
                        <a:t>24:9, 12-13, 15-18, 34:3</a:t>
                      </a:r>
                    </a:p>
                    <a:p>
                      <a:r>
                        <a:rPr lang="en-NZ" dirty="0"/>
                        <a:t>34:29-30, 35</a:t>
                      </a:r>
                    </a:p>
                    <a:p>
                      <a:r>
                        <a:rPr lang="en-NZ" dirty="0"/>
                        <a:t>24:1-18</a:t>
                      </a:r>
                    </a:p>
                    <a:p>
                      <a:r>
                        <a:rPr lang="en-NZ" dirty="0"/>
                        <a:t>34:35</a:t>
                      </a:r>
                    </a:p>
                    <a:p>
                      <a:r>
                        <a:rPr lang="en-NZ" dirty="0"/>
                        <a:t>25:8-9</a:t>
                      </a:r>
                    </a:p>
                    <a:p>
                      <a:r>
                        <a:rPr lang="en-NZ" dirty="0"/>
                        <a:t>34:30</a:t>
                      </a:r>
                    </a:p>
                    <a:p>
                      <a:r>
                        <a:rPr lang="en-NZ" dirty="0"/>
                        <a:t>24:15-18, 34:5</a:t>
                      </a:r>
                    </a:p>
                    <a:p>
                      <a:r>
                        <a:rPr lang="en-NZ" dirty="0"/>
                        <a:t>24:16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90663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9041B9B4-4873-F048-CCA4-C4BEA692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6600" dirty="0">
                <a:solidFill>
                  <a:srgbClr val="D4A886"/>
                </a:solidFill>
                <a:latin typeface="Arial Black" panose="020B0A04020102020204" pitchFamily="34" charset="0"/>
              </a:rPr>
              <a:t>What is the prize?</a:t>
            </a:r>
          </a:p>
        </p:txBody>
      </p:sp>
    </p:spTree>
    <p:extLst>
      <p:ext uri="{BB962C8B-B14F-4D97-AF65-F5344CB8AC3E}">
        <p14:creationId xmlns:p14="http://schemas.microsoft.com/office/powerpoint/2010/main" val="160796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AC18532-EACA-BA32-EA1E-398794F9A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64743C-36FD-6BD7-DC13-C344B28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prize?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25B51-0357-7C42-B205-95C1C6E9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96219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Exodus 29:43, 40:34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Leviticus 9:23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2 Chronicles 7:1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Ezekiel 9:3, 10:3 &amp; 18, 11:22</a:t>
            </a:r>
          </a:p>
          <a:p>
            <a:endParaRPr lang="en-AU" sz="1600" dirty="0">
              <a:solidFill>
                <a:srgbClr val="813920"/>
              </a:solidFill>
              <a:latin typeface="Arial Black" panose="020B0A04020102020204" pitchFamily="34" charset="0"/>
            </a:endParaRP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Heb 1:3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Acts 7:2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Rom 9:4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2 Pet 1:17</a:t>
            </a:r>
          </a:p>
          <a:p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4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AC18532-EACA-BA32-EA1E-398794F9A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64743C-36FD-6BD7-DC13-C344B28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prize?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25B51-0357-7C42-B205-95C1C6E91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50840" cy="4667250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Assurance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Future hope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Resurrection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Glorification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Eternal life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Fellowship with God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No more pain or tears 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Peace</a:t>
            </a:r>
          </a:p>
          <a:p>
            <a:pPr marL="0" indent="0">
              <a:buNone/>
            </a:pPr>
            <a:endParaRPr lang="en-AU" sz="3200" dirty="0">
              <a:solidFill>
                <a:srgbClr val="81392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4EC260B-8982-CDE5-7075-0CA96502F5A8}"/>
              </a:ext>
            </a:extLst>
          </p:cNvPr>
          <p:cNvSpPr txBox="1">
            <a:spLocks/>
          </p:cNvSpPr>
          <p:nvPr/>
        </p:nvSpPr>
        <p:spPr>
          <a:xfrm>
            <a:off x="6172200" y="1825624"/>
            <a:ext cx="5181600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Plenty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Freedom from sin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Right relationship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Forgiveness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Complete joy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Purity/holiness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Perfect love</a:t>
            </a:r>
          </a:p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JESUS!</a:t>
            </a:r>
          </a:p>
        </p:txBody>
      </p:sp>
    </p:spTree>
    <p:extLst>
      <p:ext uri="{BB962C8B-B14F-4D97-AF65-F5344CB8AC3E}">
        <p14:creationId xmlns:p14="http://schemas.microsoft.com/office/powerpoint/2010/main" val="392174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green line&#10;&#10;Description automatically generated">
            <a:extLst>
              <a:ext uri="{FF2B5EF4-FFF2-40B4-BE49-F238E27FC236}">
                <a16:creationId xmlns:a16="http://schemas.microsoft.com/office/drawing/2014/main" id="{B644B211-3B61-9F45-F534-DD0109A94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BB0663-7CCA-EFEC-A143-9A62E4F1F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2303145"/>
            <a:ext cx="10515600" cy="3366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prize?</a:t>
            </a:r>
          </a:p>
          <a:p>
            <a:pPr marL="0" indent="0" algn="ctr">
              <a:buNone/>
            </a:pPr>
            <a:endParaRPr lang="en-AU" sz="6600" dirty="0">
              <a:solidFill>
                <a:srgbClr val="39150E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AU" sz="6600" dirty="0">
                <a:solidFill>
                  <a:srgbClr val="813920"/>
                </a:solidFill>
                <a:latin typeface="Arial Black" panose="020B0A04020102020204" pitchFamily="34" charset="0"/>
              </a:rPr>
              <a:t>The perfect future</a:t>
            </a:r>
          </a:p>
        </p:txBody>
      </p:sp>
    </p:spTree>
    <p:extLst>
      <p:ext uri="{BB962C8B-B14F-4D97-AF65-F5344CB8AC3E}">
        <p14:creationId xmlns:p14="http://schemas.microsoft.com/office/powerpoint/2010/main" val="140736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AC18532-EACA-BA32-EA1E-398794F9A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64743C-36FD-6BD7-DC13-C344B289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>
                <a:solidFill>
                  <a:srgbClr val="39150E"/>
                </a:solidFill>
                <a:latin typeface="Arial Black" panose="020B0A04020102020204" pitchFamily="34" charset="0"/>
              </a:rPr>
              <a:t>What is the price?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25B51-0357-7C42-B205-95C1C6E9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96219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813920"/>
                </a:solidFill>
                <a:latin typeface="Arial Black" panose="020B0A04020102020204" pitchFamily="34" charset="0"/>
              </a:rPr>
              <a:t>Mark 8:31-9:1</a:t>
            </a:r>
          </a:p>
        </p:txBody>
      </p:sp>
    </p:spTree>
    <p:extLst>
      <p:ext uri="{BB962C8B-B14F-4D97-AF65-F5344CB8AC3E}">
        <p14:creationId xmlns:p14="http://schemas.microsoft.com/office/powerpoint/2010/main" val="219818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495</Words>
  <Application>Microsoft Office PowerPoint</Application>
  <PresentationFormat>Widescreen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What is the prize?</vt:lpstr>
      <vt:lpstr>What is the prize?</vt:lpstr>
      <vt:lpstr>What is the prize?</vt:lpstr>
      <vt:lpstr>What is the prize?</vt:lpstr>
      <vt:lpstr>What is the prize?</vt:lpstr>
      <vt:lpstr>PowerPoint Presentation</vt:lpstr>
      <vt:lpstr>What is the price?</vt:lpstr>
      <vt:lpstr>PowerPoint Presentation</vt:lpstr>
      <vt:lpstr>What is the price?</vt:lpstr>
      <vt:lpstr>What is the price?</vt:lpstr>
      <vt:lpstr>What is the price?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 Johnston</dc:creator>
  <cp:lastModifiedBy>Mike  Johnston</cp:lastModifiedBy>
  <cp:revision>1</cp:revision>
  <dcterms:created xsi:type="dcterms:W3CDTF">2024-07-06T20:21:03Z</dcterms:created>
  <dcterms:modified xsi:type="dcterms:W3CDTF">2024-07-06T20:23:25Z</dcterms:modified>
</cp:coreProperties>
</file>